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hdphoto1.wdp" ContentType="image/vnd.ms-photo"/>
  <Override PartName="/ppt/media/image25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перемещения страницы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AABDCA2-BD93-498B-A722-2865780DCAE3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4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8E10237-C6A5-48D7-B4EF-C768015433E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sldNum" idx="13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D7895B-B63D-4F21-BBD6-19A4F23DF80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sldNum" idx="14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614447E-97B4-471F-AD9A-85FA89CE173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sldNum" idx="15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8774C82-ED4A-43BD-BB03-D72CC01C988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sldNum" idx="16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CE0EF14-CCB2-436B-AAD9-F1B473BBF55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sldNum" idx="17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397D8A-9C89-46F9-AF5B-F5B1800FA25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sldNum" idx="18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EA26345-7B36-4926-8D57-CBC447B734B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sldNum" idx="19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A74EEB-670C-458D-BDEC-35E4B00B880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5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CC45C26-160F-4ADF-A3C1-C18A3D62406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6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D19D290-2E8A-4BC1-95DB-04701638C5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7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658FBCA-21E2-46CD-A632-E86503C9A97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8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5EFA53-F2C6-479E-891E-4C4FA0CE853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9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44404A5-FA5A-4306-8EF2-A76C0678098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sldNum" idx="10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994954-1340-4201-B5C5-B781B70A258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sldNum" idx="11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8F0671-A88B-4768-BD9E-C8D09B10867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sldNum" idx="12"/>
          </p:nvPr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223753-4ACC-4C0B-91CC-B9F32713D83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7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7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microsoft.com/office/2007/relationships/hdphoto" Target="../media/hdphoto1.wdp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6280200" y="1558080"/>
            <a:ext cx="755604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Анализ Существующих Систем Контроля Версий</a:t>
            </a:r>
            <a:endParaRPr b="0" lang="ru-RU" sz="4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6280200" y="4131000"/>
            <a:ext cx="7556040" cy="25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В мире разработки программного обеспечения системы контроля версий играют ключевую роль. Они обеспечивают возможность отслеживать изменения в коде, сотрудничать в команде и возвращаться к предыдущим версиям проекта в случае необходимости. В этой презентации мы проведем анализ существующих систем контроля версий, рассмотрим их особенности, преимущества и недостатки.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ru-RU" sz="1750" spc="-1" strike="noStrike">
                <a:solidFill>
                  <a:srgbClr val="272525"/>
                </a:solidFill>
                <a:latin typeface="Inter"/>
                <a:ea typeface="Inter"/>
              </a:rPr>
              <a:t>Кешев Бекмурза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7" name="Прямоугольник 4"/>
          <p:cNvSpPr/>
          <p:nvPr/>
        </p:nvSpPr>
        <p:spPr>
          <a:xfrm>
            <a:off x="5486760" y="7533000"/>
            <a:ext cx="9138600" cy="69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37" name="Text 0"/>
          <p:cNvSpPr/>
          <p:nvPr/>
        </p:nvSpPr>
        <p:spPr>
          <a:xfrm>
            <a:off x="793800" y="699120"/>
            <a:ext cx="7556040" cy="11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351"/>
              </a:lnSpc>
              <a:tabLst>
                <a:tab algn="l" pos="0"/>
              </a:tabLst>
            </a:pPr>
            <a:r>
              <a:rPr b="1" lang="en-US" sz="35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Обзор Darcs: Теоретически Идеальная, Практически...</a:t>
            </a:r>
            <a:endParaRPr b="0" lang="ru-RU" sz="3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8" name="Shape 1"/>
          <p:cNvSpPr/>
          <p:nvPr/>
        </p:nvSpPr>
        <p:spPr>
          <a:xfrm>
            <a:off x="793800" y="2070720"/>
            <a:ext cx="3692880" cy="3464640"/>
          </a:xfrm>
          <a:prstGeom prst="roundRect">
            <a:avLst>
              <a:gd name="adj" fmla="val 2062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 2"/>
          <p:cNvSpPr/>
          <p:nvPr/>
        </p:nvSpPr>
        <p:spPr>
          <a:xfrm>
            <a:off x="971280" y="2248200"/>
            <a:ext cx="333756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Патч-Ориентированная Модель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0" name="Text 3"/>
          <p:cNvSpPr/>
          <p:nvPr/>
        </p:nvSpPr>
        <p:spPr>
          <a:xfrm>
            <a:off x="971280" y="2908080"/>
            <a:ext cx="3337560" cy="24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272525"/>
                </a:solidFill>
                <a:latin typeface="Inter"/>
                <a:ea typeface="Inter"/>
              </a:rPr>
              <a:t>Darcs использует патч-ориентированную модель, где изменения представляются в виде набора патчей. Разработчики могут применять и отменять патчи, чтобы создавать различные версии кода. Darcs стремится к теоретической идеальности, обеспечивая максимальную гибкость и контроль.</a:t>
            </a:r>
            <a:endParaRPr b="0" lang="ru-RU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1" name="Shape 4"/>
          <p:cNvSpPr/>
          <p:nvPr/>
        </p:nvSpPr>
        <p:spPr>
          <a:xfrm>
            <a:off x="4656960" y="2070720"/>
            <a:ext cx="3692880" cy="3464640"/>
          </a:xfrm>
          <a:prstGeom prst="roundRect">
            <a:avLst>
              <a:gd name="adj" fmla="val 2062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 5"/>
          <p:cNvSpPr/>
          <p:nvPr/>
        </p:nvSpPr>
        <p:spPr>
          <a:xfrm>
            <a:off x="4834800" y="2248200"/>
            <a:ext cx="2232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Преимущества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3" name="Text 6"/>
          <p:cNvSpPr/>
          <p:nvPr/>
        </p:nvSpPr>
        <p:spPr>
          <a:xfrm>
            <a:off x="4834800" y="2629080"/>
            <a:ext cx="3337560" cy="24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272525"/>
                </a:solidFill>
                <a:latin typeface="Inter"/>
                <a:ea typeface="Inter"/>
              </a:rPr>
              <a:t>Патч-ориентированная модель Darcs обеспечивает высокую гибкость и позволяет легко управлять изменениями. Разработчики могут выборочно применять и отменять патчи, чтобы создавать различные версии кода. Darcs также поддерживает автоматическое разрешение конфликтов.</a:t>
            </a:r>
            <a:endParaRPr b="0" lang="ru-RU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4" name="Shape 7"/>
          <p:cNvSpPr/>
          <p:nvPr/>
        </p:nvSpPr>
        <p:spPr>
          <a:xfrm>
            <a:off x="793800" y="5705640"/>
            <a:ext cx="7556040" cy="1824480"/>
          </a:xfrm>
          <a:prstGeom prst="roundRect">
            <a:avLst>
              <a:gd name="adj" fmla="val 3915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 8"/>
          <p:cNvSpPr/>
          <p:nvPr/>
        </p:nvSpPr>
        <p:spPr>
          <a:xfrm>
            <a:off x="971280" y="5883120"/>
            <a:ext cx="2232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Недостатки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6" name="Text 9"/>
          <p:cNvSpPr/>
          <p:nvPr/>
        </p:nvSpPr>
        <p:spPr>
          <a:xfrm>
            <a:off x="971280" y="6264000"/>
            <a:ext cx="7200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272525"/>
                </a:solidFill>
                <a:latin typeface="Inter"/>
                <a:ea typeface="Inter"/>
              </a:rPr>
              <a:t>Darcs известен своей низкой производительностью и сложностью в использовании. Патч-ориентированная модель может быть медленной при работе с большими проектами и сложными изменениями. Darcs также требует больше места на диске для хранения патчей.</a:t>
            </a:r>
            <a:endParaRPr b="0" lang="ru-RU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48" name="Text 0"/>
          <p:cNvSpPr/>
          <p:nvPr/>
        </p:nvSpPr>
        <p:spPr>
          <a:xfrm>
            <a:off x="6280200" y="1088640"/>
            <a:ext cx="755604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Архитектура и Модели Данных: Ключевые Отличия</a:t>
            </a:r>
            <a:endParaRPr b="0" lang="ru-RU" sz="46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9" name="Image 1" descr="preencoded.png"/>
          <p:cNvPicPr/>
          <p:nvPr/>
        </p:nvPicPr>
        <p:blipFill>
          <a:blip r:embed="rId2"/>
          <a:stretch/>
        </p:blipFill>
        <p:spPr>
          <a:xfrm>
            <a:off x="6280200" y="366156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450" name="Text 1"/>
          <p:cNvSpPr/>
          <p:nvPr/>
        </p:nvSpPr>
        <p:spPr>
          <a:xfrm>
            <a:off x="6280200" y="4455360"/>
            <a:ext cx="229176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Perforce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1" name="Text 2"/>
          <p:cNvSpPr/>
          <p:nvPr/>
        </p:nvSpPr>
        <p:spPr>
          <a:xfrm>
            <a:off x="6280200" y="4963320"/>
            <a:ext cx="229176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Централизованная архитектура с контролем изменений на сервере.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2" name="Image 2" descr="preencoded.png"/>
          <p:cNvPicPr/>
          <p:nvPr/>
        </p:nvPicPr>
        <p:blipFill>
          <a:blip r:embed="rId3"/>
          <a:stretch/>
        </p:blipFill>
        <p:spPr>
          <a:xfrm>
            <a:off x="8912160" y="366156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453" name="Text 3"/>
          <p:cNvSpPr/>
          <p:nvPr/>
        </p:nvSpPr>
        <p:spPr>
          <a:xfrm>
            <a:off x="8912160" y="4455360"/>
            <a:ext cx="229176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Bazaar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4" name="Text 4"/>
          <p:cNvSpPr/>
          <p:nvPr/>
        </p:nvSpPr>
        <p:spPr>
          <a:xfrm>
            <a:off x="8912160" y="4963320"/>
            <a:ext cx="229176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Децентрализованная архитектура с полной копией репозитория у каждого.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5" name="Image 3" descr="preencoded.png"/>
          <p:cNvPicPr/>
          <p:nvPr/>
        </p:nvPicPr>
        <p:blipFill>
          <a:blip r:embed="rId4"/>
          <a:stretch/>
        </p:blipFill>
        <p:spPr>
          <a:xfrm>
            <a:off x="11544480" y="366156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456" name="Text 5"/>
          <p:cNvSpPr/>
          <p:nvPr/>
        </p:nvSpPr>
        <p:spPr>
          <a:xfrm>
            <a:off x="11544480" y="4455360"/>
            <a:ext cx="229176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Darcs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7" name="Text 6"/>
          <p:cNvSpPr/>
          <p:nvPr/>
        </p:nvSpPr>
        <p:spPr>
          <a:xfrm>
            <a:off x="11544480" y="4963320"/>
            <a:ext cx="229176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Патч-ориентированная модель с управлением изменениями через патчи.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8" name="Прямоугольник 12"/>
          <p:cNvSpPr/>
          <p:nvPr/>
        </p:nvSpPr>
        <p:spPr>
          <a:xfrm>
            <a:off x="5486400" y="7557120"/>
            <a:ext cx="9138600" cy="66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60" name="Text 0"/>
          <p:cNvSpPr/>
          <p:nvPr/>
        </p:nvSpPr>
        <p:spPr>
          <a:xfrm>
            <a:off x="793800" y="677520"/>
            <a:ext cx="7556040" cy="18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1" lang="en-US" sz="39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Производительность и Масштабируемость: Где Каждая Блистает</a:t>
            </a:r>
            <a:endParaRPr b="0" lang="ru-RU" sz="3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1" name="Shape 1"/>
          <p:cNvSpPr/>
          <p:nvPr/>
        </p:nvSpPr>
        <p:spPr>
          <a:xfrm>
            <a:off x="1071720" y="2864160"/>
            <a:ext cx="22680" cy="4687560"/>
          </a:xfrm>
          <a:prstGeom prst="roundRect">
            <a:avLst>
              <a:gd name="adj" fmla="val 354232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Shape 2"/>
          <p:cNvSpPr/>
          <p:nvPr/>
        </p:nvSpPr>
        <p:spPr>
          <a:xfrm>
            <a:off x="1276920" y="3286440"/>
            <a:ext cx="674280" cy="22680"/>
          </a:xfrm>
          <a:prstGeom prst="roundRect">
            <a:avLst>
              <a:gd name="adj" fmla="val 354232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Shape 3"/>
          <p:cNvSpPr/>
          <p:nvPr/>
        </p:nvSpPr>
        <p:spPr>
          <a:xfrm>
            <a:off x="866160" y="3081240"/>
            <a:ext cx="433440" cy="43344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Text 4"/>
          <p:cNvSpPr/>
          <p:nvPr/>
        </p:nvSpPr>
        <p:spPr>
          <a:xfrm>
            <a:off x="1018080" y="3146040"/>
            <a:ext cx="1296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1" lang="en-US" sz="235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ru-RU" sz="23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5" name="Text 5"/>
          <p:cNvSpPr/>
          <p:nvPr/>
        </p:nvSpPr>
        <p:spPr>
          <a:xfrm>
            <a:off x="2143440" y="3057120"/>
            <a:ext cx="25300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Perforce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6" name="Text 6"/>
          <p:cNvSpPr/>
          <p:nvPr/>
        </p:nvSpPr>
        <p:spPr>
          <a:xfrm>
            <a:off x="2143440" y="3488760"/>
            <a:ext cx="620640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72525"/>
                </a:solidFill>
                <a:latin typeface="Inter"/>
                <a:ea typeface="Inter"/>
              </a:rPr>
              <a:t>Высокая производительность при работе с большими файлами и проектами.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7" name="Shape 7"/>
          <p:cNvSpPr/>
          <p:nvPr/>
        </p:nvSpPr>
        <p:spPr>
          <a:xfrm>
            <a:off x="1276920" y="4913280"/>
            <a:ext cx="674280" cy="22680"/>
          </a:xfrm>
          <a:prstGeom prst="roundRect">
            <a:avLst>
              <a:gd name="adj" fmla="val 354232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Shape 8"/>
          <p:cNvSpPr/>
          <p:nvPr/>
        </p:nvSpPr>
        <p:spPr>
          <a:xfrm>
            <a:off x="866160" y="4708080"/>
            <a:ext cx="433440" cy="43344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Text 9"/>
          <p:cNvSpPr/>
          <p:nvPr/>
        </p:nvSpPr>
        <p:spPr>
          <a:xfrm>
            <a:off x="996840" y="4772880"/>
            <a:ext cx="171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1" lang="en-US" sz="235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ru-RU" sz="23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0" name="Text 10"/>
          <p:cNvSpPr/>
          <p:nvPr/>
        </p:nvSpPr>
        <p:spPr>
          <a:xfrm>
            <a:off x="2143440" y="4683960"/>
            <a:ext cx="25300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Bazaar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1" name="Text 11"/>
          <p:cNvSpPr/>
          <p:nvPr/>
        </p:nvSpPr>
        <p:spPr>
          <a:xfrm>
            <a:off x="2143440" y="5115600"/>
            <a:ext cx="620640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72525"/>
                </a:solidFill>
                <a:latin typeface="Inter"/>
                <a:ea typeface="Inter"/>
              </a:rPr>
              <a:t>Хорошая производительность при работе с небольшими и средними проектами.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2" name="Shape 12"/>
          <p:cNvSpPr/>
          <p:nvPr/>
        </p:nvSpPr>
        <p:spPr>
          <a:xfrm>
            <a:off x="1276920" y="6540120"/>
            <a:ext cx="674280" cy="22680"/>
          </a:xfrm>
          <a:prstGeom prst="roundRect">
            <a:avLst>
              <a:gd name="adj" fmla="val 354232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Shape 13"/>
          <p:cNvSpPr/>
          <p:nvPr/>
        </p:nvSpPr>
        <p:spPr>
          <a:xfrm>
            <a:off x="866160" y="6334920"/>
            <a:ext cx="433440" cy="43344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Text 14"/>
          <p:cNvSpPr/>
          <p:nvPr/>
        </p:nvSpPr>
        <p:spPr>
          <a:xfrm>
            <a:off x="996840" y="6399720"/>
            <a:ext cx="171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1" lang="en-US" sz="235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ru-RU" sz="23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5" name="Text 15"/>
          <p:cNvSpPr/>
          <p:nvPr/>
        </p:nvSpPr>
        <p:spPr>
          <a:xfrm>
            <a:off x="2143440" y="6310800"/>
            <a:ext cx="25300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Darcs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6" name="Text 16"/>
          <p:cNvSpPr/>
          <p:nvPr/>
        </p:nvSpPr>
        <p:spPr>
          <a:xfrm>
            <a:off x="2143440" y="6742800"/>
            <a:ext cx="620640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72525"/>
                </a:solidFill>
                <a:latin typeface="Inter"/>
                <a:ea typeface="Inter"/>
              </a:rPr>
              <a:t>Низкая производительность при работе с большими проектами и сложными изменениями.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97040"/>
          </a:xfrm>
          <a:prstGeom prst="rect">
            <a:avLst/>
          </a:prstGeom>
          <a:ln w="0">
            <a:noFill/>
          </a:ln>
        </p:spPr>
      </p:pic>
      <p:sp>
        <p:nvSpPr>
          <p:cNvPr id="478" name="Text 0"/>
          <p:cNvSpPr/>
          <p:nvPr/>
        </p:nvSpPr>
        <p:spPr>
          <a:xfrm>
            <a:off x="727200" y="3676320"/>
            <a:ext cx="12954240" cy="6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b="1" lang="en-US" sz="42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Рабочие Процессы: От Ветвления до Слияния</a:t>
            </a:r>
            <a:endParaRPr b="0" lang="ru-RU" sz="42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9" name="Image 1" descr="preencoded.png"/>
          <p:cNvPicPr/>
          <p:nvPr/>
        </p:nvPicPr>
        <p:blipFill>
          <a:blip r:embed="rId2"/>
          <a:stretch/>
        </p:blipFill>
        <p:spPr>
          <a:xfrm>
            <a:off x="727200" y="4669560"/>
            <a:ext cx="4391640" cy="830520"/>
          </a:xfrm>
          <a:prstGeom prst="rect">
            <a:avLst/>
          </a:prstGeom>
          <a:ln w="0">
            <a:noFill/>
          </a:ln>
        </p:spPr>
      </p:pic>
      <p:sp>
        <p:nvSpPr>
          <p:cNvPr id="480" name="Text 1"/>
          <p:cNvSpPr/>
          <p:nvPr/>
        </p:nvSpPr>
        <p:spPr>
          <a:xfrm>
            <a:off x="934920" y="5812200"/>
            <a:ext cx="27266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Perforce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1" name="Text 2"/>
          <p:cNvSpPr/>
          <p:nvPr/>
        </p:nvSpPr>
        <p:spPr>
          <a:xfrm>
            <a:off x="934920" y="6277680"/>
            <a:ext cx="3976200" cy="6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72525"/>
                </a:solidFill>
                <a:latin typeface="Inter"/>
                <a:ea typeface="Inter"/>
              </a:rPr>
              <a:t>Централизованное ветвление и слияние с контролем на сервере.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2" name="Image 2" descr="preencoded.png"/>
          <p:cNvPicPr/>
          <p:nvPr/>
        </p:nvPicPr>
        <p:blipFill>
          <a:blip r:embed="rId3"/>
          <a:stretch/>
        </p:blipFill>
        <p:spPr>
          <a:xfrm>
            <a:off x="5119200" y="4669560"/>
            <a:ext cx="4391640" cy="830520"/>
          </a:xfrm>
          <a:prstGeom prst="rect">
            <a:avLst/>
          </a:prstGeom>
          <a:ln w="0">
            <a:noFill/>
          </a:ln>
        </p:spPr>
      </p:pic>
      <p:sp>
        <p:nvSpPr>
          <p:cNvPr id="483" name="Text 3"/>
          <p:cNvSpPr/>
          <p:nvPr/>
        </p:nvSpPr>
        <p:spPr>
          <a:xfrm>
            <a:off x="5326920" y="5812200"/>
            <a:ext cx="27266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Bazaar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4" name="Text 4"/>
          <p:cNvSpPr/>
          <p:nvPr/>
        </p:nvSpPr>
        <p:spPr>
          <a:xfrm>
            <a:off x="5326920" y="6277680"/>
            <a:ext cx="3976200" cy="6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72525"/>
                </a:solidFill>
                <a:latin typeface="Inter"/>
                <a:ea typeface="Inter"/>
              </a:rPr>
              <a:t>Децентрализованное ветвление и слияние с гибкими возможностями.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5" name="Image 3" descr="preencoded.png"/>
          <p:cNvPicPr/>
          <p:nvPr/>
        </p:nvPicPr>
        <p:blipFill>
          <a:blip r:embed="rId4"/>
          <a:stretch/>
        </p:blipFill>
        <p:spPr>
          <a:xfrm>
            <a:off x="9511200" y="4669560"/>
            <a:ext cx="4391640" cy="830520"/>
          </a:xfrm>
          <a:prstGeom prst="rect">
            <a:avLst/>
          </a:prstGeom>
          <a:ln w="0">
            <a:noFill/>
          </a:ln>
        </p:spPr>
      </p:pic>
      <p:sp>
        <p:nvSpPr>
          <p:cNvPr id="486" name="Text 5"/>
          <p:cNvSpPr/>
          <p:nvPr/>
        </p:nvSpPr>
        <p:spPr>
          <a:xfrm>
            <a:off x="9718920" y="5812200"/>
            <a:ext cx="27266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Darcs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7" name="Text 6"/>
          <p:cNvSpPr/>
          <p:nvPr/>
        </p:nvSpPr>
        <p:spPr>
          <a:xfrm>
            <a:off x="9718920" y="6277680"/>
            <a:ext cx="3976200" cy="6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72525"/>
                </a:solidFill>
                <a:latin typeface="Inter"/>
                <a:ea typeface="Inter"/>
              </a:rPr>
              <a:t>Сложное ветвление и слияние с управлением через патчи.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8" name="Прямоугольник 12"/>
          <p:cNvSpPr/>
          <p:nvPr/>
        </p:nvSpPr>
        <p:spPr>
          <a:xfrm>
            <a:off x="360" y="7557120"/>
            <a:ext cx="14625000" cy="66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 0"/>
          <p:cNvSpPr/>
          <p:nvPr/>
        </p:nvSpPr>
        <p:spPr>
          <a:xfrm>
            <a:off x="783000" y="615240"/>
            <a:ext cx="1261656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1" lang="en-US" sz="43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Сложность Использования и Инструменты</a:t>
            </a:r>
            <a:endParaRPr b="0" lang="ru-RU" sz="43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0" name="Text 1"/>
          <p:cNvSpPr/>
          <p:nvPr/>
        </p:nvSpPr>
        <p:spPr>
          <a:xfrm>
            <a:off x="1958400" y="3131640"/>
            <a:ext cx="278928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Perforce</a:t>
            </a:r>
            <a:endParaRPr b="0" lang="ru-RU" sz="2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1" name="Text 2"/>
          <p:cNvSpPr/>
          <p:nvPr/>
        </p:nvSpPr>
        <p:spPr>
          <a:xfrm>
            <a:off x="783000" y="3607560"/>
            <a:ext cx="396468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72525"/>
                </a:solidFill>
                <a:latin typeface="Inter"/>
                <a:ea typeface="Inter"/>
              </a:rPr>
              <a:t>Коммерческая система с профессиональными инструментами и поддержкой.</a:t>
            </a:r>
            <a:endParaRPr b="0" lang="ru-RU" sz="16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2" name="Image 0" descr="preencoded.png"/>
          <p:cNvPicPr/>
          <p:nvPr/>
        </p:nvPicPr>
        <p:blipFill>
          <a:blip r:embed="rId1"/>
          <a:stretch/>
        </p:blipFill>
        <p:spPr>
          <a:xfrm>
            <a:off x="5173200" y="1737720"/>
            <a:ext cx="4284000" cy="4284000"/>
          </a:xfrm>
          <a:prstGeom prst="rect">
            <a:avLst/>
          </a:prstGeom>
          <a:ln w="0">
            <a:noFill/>
          </a:ln>
        </p:spPr>
      </p:pic>
      <p:sp>
        <p:nvSpPr>
          <p:cNvPr id="493" name="Text 3"/>
          <p:cNvSpPr/>
          <p:nvPr/>
        </p:nvSpPr>
        <p:spPr>
          <a:xfrm>
            <a:off x="5781240" y="3409200"/>
            <a:ext cx="1134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ru-RU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4" name="Text 4"/>
          <p:cNvSpPr/>
          <p:nvPr/>
        </p:nvSpPr>
        <p:spPr>
          <a:xfrm>
            <a:off x="9776160" y="1980720"/>
            <a:ext cx="278928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Bazaar</a:t>
            </a:r>
            <a:endParaRPr b="0" lang="ru-RU" sz="2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5" name="Text 5"/>
          <p:cNvSpPr/>
          <p:nvPr/>
        </p:nvSpPr>
        <p:spPr>
          <a:xfrm>
            <a:off x="9776160" y="2457000"/>
            <a:ext cx="407088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72525"/>
                </a:solidFill>
                <a:latin typeface="Inter"/>
                <a:ea typeface="Inter"/>
              </a:rPr>
              <a:t>Относительно простая в использовании с хорошей документацией.</a:t>
            </a:r>
            <a:endParaRPr b="0" lang="ru-RU" sz="16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6" name="Image 1" descr="preencoded.png"/>
          <p:cNvPicPr/>
          <p:nvPr/>
        </p:nvPicPr>
        <p:blipFill>
          <a:blip r:embed="rId2"/>
          <a:stretch/>
        </p:blipFill>
        <p:spPr>
          <a:xfrm>
            <a:off x="5173200" y="1737720"/>
            <a:ext cx="4284000" cy="4284000"/>
          </a:xfrm>
          <a:prstGeom prst="rect">
            <a:avLst/>
          </a:prstGeom>
          <a:ln w="0">
            <a:noFill/>
          </a:ln>
        </p:spPr>
      </p:pic>
      <p:sp>
        <p:nvSpPr>
          <p:cNvPr id="497" name="Text 6"/>
          <p:cNvSpPr/>
          <p:nvPr/>
        </p:nvSpPr>
        <p:spPr>
          <a:xfrm>
            <a:off x="8201520" y="2516760"/>
            <a:ext cx="150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ru-RU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8" name="Text 7"/>
          <p:cNvSpPr/>
          <p:nvPr/>
        </p:nvSpPr>
        <p:spPr>
          <a:xfrm>
            <a:off x="9776160" y="4282200"/>
            <a:ext cx="278928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Darcs</a:t>
            </a:r>
            <a:endParaRPr b="0" lang="ru-RU" sz="2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9" name="Text 8"/>
          <p:cNvSpPr/>
          <p:nvPr/>
        </p:nvSpPr>
        <p:spPr>
          <a:xfrm>
            <a:off x="9776160" y="4758480"/>
            <a:ext cx="407088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72525"/>
                </a:solidFill>
                <a:latin typeface="Inter"/>
                <a:ea typeface="Inter"/>
              </a:rPr>
              <a:t>Сложная в использовании с ограниченной документацией и инструментами.</a:t>
            </a:r>
            <a:endParaRPr b="0" lang="ru-RU" sz="16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0" name="Image 2" descr="preencoded.png"/>
          <p:cNvPicPr/>
          <p:nvPr/>
        </p:nvPicPr>
        <p:blipFill>
          <a:blip r:embed="rId3"/>
          <a:stretch/>
        </p:blipFill>
        <p:spPr>
          <a:xfrm>
            <a:off x="5173200" y="1737720"/>
            <a:ext cx="4284000" cy="4284000"/>
          </a:xfrm>
          <a:prstGeom prst="rect">
            <a:avLst/>
          </a:prstGeom>
          <a:ln w="0">
            <a:noFill/>
          </a:ln>
        </p:spPr>
      </p:pic>
      <p:sp>
        <p:nvSpPr>
          <p:cNvPr id="501" name="Text 9"/>
          <p:cNvSpPr/>
          <p:nvPr/>
        </p:nvSpPr>
        <p:spPr>
          <a:xfrm>
            <a:off x="7755120" y="5075280"/>
            <a:ext cx="150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ru-RU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2" name="Text 10"/>
          <p:cNvSpPr/>
          <p:nvPr/>
        </p:nvSpPr>
        <p:spPr>
          <a:xfrm>
            <a:off x="783000" y="6261120"/>
            <a:ext cx="13064040" cy="13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72525"/>
                </a:solidFill>
                <a:latin typeface="Inter"/>
                <a:ea typeface="Inter"/>
              </a:rPr>
              <a:t>Выбор системы контроля версий зависит от ваших конкретных потребностей и приоритетов. Perforce подходит для больших проектов с высокими требованиями к производительности и контролю. Bazaar подходит для небольших и средних проектов с гибкими рабочими процессами. Darcs подходит для экспериментальных проектов, где важна максимальная гибкость, но не важна производительность.</a:t>
            </a:r>
            <a:endParaRPr b="0" lang="ru-RU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3" name="Прямоугольник 15"/>
          <p:cNvSpPr/>
          <p:nvPr/>
        </p:nvSpPr>
        <p:spPr>
          <a:xfrm>
            <a:off x="5040" y="7600680"/>
            <a:ext cx="14625000" cy="69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 0"/>
          <p:cNvSpPr/>
          <p:nvPr/>
        </p:nvSpPr>
        <p:spPr>
          <a:xfrm>
            <a:off x="793800" y="624240"/>
            <a:ext cx="13042440" cy="12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1" lang="en-US" sz="39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Выбор системы контроля версий: критерии и рекомендации</a:t>
            </a:r>
            <a:endParaRPr b="0" lang="ru-RU" sz="3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5" name="Text 1"/>
          <p:cNvSpPr/>
          <p:nvPr/>
        </p:nvSpPr>
        <p:spPr>
          <a:xfrm>
            <a:off x="2555280" y="3014640"/>
            <a:ext cx="25300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Размер проекта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6" name="Image 0" descr="preencoded.png"/>
          <p:cNvPicPr/>
          <p:nvPr/>
        </p:nvPicPr>
        <p:blipFill>
          <a:blip r:embed="rId1"/>
          <a:stretch/>
        </p:blipFill>
        <p:spPr>
          <a:xfrm>
            <a:off x="5375160" y="2274840"/>
            <a:ext cx="3879720" cy="3879720"/>
          </a:xfrm>
          <a:prstGeom prst="rect">
            <a:avLst/>
          </a:prstGeom>
          <a:ln w="0">
            <a:noFill/>
          </a:ln>
        </p:spPr>
      </p:pic>
      <p:sp>
        <p:nvSpPr>
          <p:cNvPr id="507" name="Text 2"/>
          <p:cNvSpPr/>
          <p:nvPr/>
        </p:nvSpPr>
        <p:spPr>
          <a:xfrm>
            <a:off x="6482520" y="2910960"/>
            <a:ext cx="1026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8" name="Text 3"/>
          <p:cNvSpPr/>
          <p:nvPr/>
        </p:nvSpPr>
        <p:spPr>
          <a:xfrm>
            <a:off x="9544320" y="3014640"/>
            <a:ext cx="25858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Petrona Bold"/>
                <a:ea typeface="Petrona Bold"/>
              </a:rPr>
              <a:t>Сложность проекта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9" name="Image 1" descr="preencoded.png"/>
          <p:cNvPicPr/>
          <p:nvPr/>
        </p:nvPicPr>
        <p:blipFill>
          <a:blip r:embed="rId2"/>
          <a:stretch/>
        </p:blipFill>
        <p:spPr>
          <a:xfrm>
            <a:off x="5375160" y="2274840"/>
            <a:ext cx="3879720" cy="3879720"/>
          </a:xfrm>
          <a:prstGeom prst="rect">
            <a:avLst/>
          </a:prstGeom>
          <a:ln w="0">
            <a:noFill/>
          </a:ln>
        </p:spPr>
      </p:pic>
      <p:sp>
        <p:nvSpPr>
          <p:cNvPr id="510" name="Text 4"/>
          <p:cNvSpPr/>
          <p:nvPr/>
        </p:nvSpPr>
        <p:spPr>
          <a:xfrm>
            <a:off x="8357760" y="3241080"/>
            <a:ext cx="13644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1" name="Text 5"/>
          <p:cNvSpPr/>
          <p:nvPr/>
        </p:nvSpPr>
        <p:spPr>
          <a:xfrm>
            <a:off x="9544320" y="5099040"/>
            <a:ext cx="25300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Размер команды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2" name="Image 2" descr="preencoded.png"/>
          <p:cNvPicPr/>
          <p:nvPr/>
        </p:nvPicPr>
        <p:blipFill>
          <a:blip r:embed="rId3"/>
          <a:stretch/>
        </p:blipFill>
        <p:spPr>
          <a:xfrm>
            <a:off x="5375160" y="2274840"/>
            <a:ext cx="3879720" cy="3879720"/>
          </a:xfrm>
          <a:prstGeom prst="rect">
            <a:avLst/>
          </a:prstGeom>
          <a:ln w="0">
            <a:noFill/>
          </a:ln>
        </p:spPr>
      </p:pic>
      <p:sp>
        <p:nvSpPr>
          <p:cNvPr id="513" name="Text 6"/>
          <p:cNvSpPr/>
          <p:nvPr/>
        </p:nvSpPr>
        <p:spPr>
          <a:xfrm>
            <a:off x="8027640" y="5133240"/>
            <a:ext cx="13608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4" name="Text 7"/>
          <p:cNvSpPr/>
          <p:nvPr/>
        </p:nvSpPr>
        <p:spPr>
          <a:xfrm>
            <a:off x="2555280" y="5099040"/>
            <a:ext cx="25300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Опыт команды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5" name="Image 3" descr="preencoded.png"/>
          <p:cNvPicPr/>
          <p:nvPr/>
        </p:nvPicPr>
        <p:blipFill>
          <a:blip r:embed="rId4"/>
          <a:stretch/>
        </p:blipFill>
        <p:spPr>
          <a:xfrm>
            <a:off x="5375160" y="2274840"/>
            <a:ext cx="3879720" cy="3879720"/>
          </a:xfrm>
          <a:prstGeom prst="rect">
            <a:avLst/>
          </a:prstGeom>
          <a:ln w="0">
            <a:noFill/>
          </a:ln>
        </p:spPr>
      </p:pic>
      <p:sp>
        <p:nvSpPr>
          <p:cNvPr id="516" name="Text 8"/>
          <p:cNvSpPr/>
          <p:nvPr/>
        </p:nvSpPr>
        <p:spPr>
          <a:xfrm>
            <a:off x="6139080" y="4803120"/>
            <a:ext cx="1296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Petrona Bold"/>
                <a:ea typeface="Petrona Bold"/>
              </a:rPr>
              <a:t>4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7" name="Text 9"/>
          <p:cNvSpPr/>
          <p:nvPr/>
        </p:nvSpPr>
        <p:spPr>
          <a:xfrm>
            <a:off x="793800" y="6372000"/>
            <a:ext cx="13042440" cy="12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72525"/>
                </a:solidFill>
                <a:latin typeface="Inter"/>
                <a:ea typeface="Inter"/>
              </a:rPr>
              <a:t>При выборе системы контроля версий необходимо учитывать размер и сложность проекта, размер команды и опыт команды. Для небольших проектов с небольшим количеством разработчиков подойдет SVN. Для больших и сложных проектов с множеством разработчиков лучше выбрать Git или Mercurial. Также важно учитывать опыт команды: если команда не знакома с распределенными системами, может потребоваться время на обучение.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8" name="Прямоугольник 16"/>
          <p:cNvSpPr/>
          <p:nvPr/>
        </p:nvSpPr>
        <p:spPr>
          <a:xfrm>
            <a:off x="360" y="7593120"/>
            <a:ext cx="14625000" cy="633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20" name="Text 0"/>
          <p:cNvSpPr/>
          <p:nvPr/>
        </p:nvSpPr>
        <p:spPr>
          <a:xfrm>
            <a:off x="737280" y="963000"/>
            <a:ext cx="7669080" cy="10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51"/>
              </a:lnSpc>
              <a:tabLst>
                <a:tab algn="l" pos="0"/>
              </a:tabLst>
            </a:pPr>
            <a:r>
              <a:rPr b="1" lang="en-US" sz="32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Заключение: тенденции развития систем контроля версий</a:t>
            </a:r>
            <a:endParaRPr b="0" lang="ru-RU" sz="32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1" name="Shape 1"/>
          <p:cNvSpPr/>
          <p:nvPr/>
        </p:nvSpPr>
        <p:spPr>
          <a:xfrm>
            <a:off x="962640" y="2236320"/>
            <a:ext cx="22680" cy="3588480"/>
          </a:xfrm>
          <a:prstGeom prst="roundRect">
            <a:avLst>
              <a:gd name="adj" fmla="val 290252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Shape 2"/>
          <p:cNvSpPr/>
          <p:nvPr/>
        </p:nvSpPr>
        <p:spPr>
          <a:xfrm>
            <a:off x="1128960" y="2580120"/>
            <a:ext cx="552600" cy="22680"/>
          </a:xfrm>
          <a:prstGeom prst="roundRect">
            <a:avLst>
              <a:gd name="adj" fmla="val 290252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Shape 3"/>
          <p:cNvSpPr/>
          <p:nvPr/>
        </p:nvSpPr>
        <p:spPr>
          <a:xfrm>
            <a:off x="796320" y="2414160"/>
            <a:ext cx="354960" cy="35496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Text 4"/>
          <p:cNvSpPr/>
          <p:nvPr/>
        </p:nvSpPr>
        <p:spPr>
          <a:xfrm>
            <a:off x="920880" y="2467080"/>
            <a:ext cx="10620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950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5" name="Text 5"/>
          <p:cNvSpPr/>
          <p:nvPr/>
        </p:nvSpPr>
        <p:spPr>
          <a:xfrm>
            <a:off x="1842840" y="2394360"/>
            <a:ext cx="207324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DevOps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6" name="Text 6"/>
          <p:cNvSpPr/>
          <p:nvPr/>
        </p:nvSpPr>
        <p:spPr>
          <a:xfrm>
            <a:off x="1842840" y="2748240"/>
            <a:ext cx="6563520" cy="50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72525"/>
                </a:solidFill>
                <a:latin typeface="Inter"/>
                <a:ea typeface="Inter"/>
              </a:rPr>
              <a:t>Интеграция с инструментами DevOps для автоматизации процессов разработки и развертывания.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7" name="Shape 7"/>
          <p:cNvSpPr/>
          <p:nvPr/>
        </p:nvSpPr>
        <p:spPr>
          <a:xfrm>
            <a:off x="1128960" y="3913200"/>
            <a:ext cx="552600" cy="22680"/>
          </a:xfrm>
          <a:prstGeom prst="roundRect">
            <a:avLst>
              <a:gd name="adj" fmla="val 290252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Shape 8"/>
          <p:cNvSpPr/>
          <p:nvPr/>
        </p:nvSpPr>
        <p:spPr>
          <a:xfrm>
            <a:off x="796320" y="3747240"/>
            <a:ext cx="354960" cy="35496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Text 9"/>
          <p:cNvSpPr/>
          <p:nvPr/>
        </p:nvSpPr>
        <p:spPr>
          <a:xfrm>
            <a:off x="903600" y="3800520"/>
            <a:ext cx="1407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950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0" name="Text 10"/>
          <p:cNvSpPr/>
          <p:nvPr/>
        </p:nvSpPr>
        <p:spPr>
          <a:xfrm>
            <a:off x="1842840" y="3727440"/>
            <a:ext cx="207324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Cloud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1" name="Text 11"/>
          <p:cNvSpPr/>
          <p:nvPr/>
        </p:nvSpPr>
        <p:spPr>
          <a:xfrm>
            <a:off x="1842840" y="4081320"/>
            <a:ext cx="656352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72525"/>
                </a:solidFill>
                <a:latin typeface="Inter"/>
                <a:ea typeface="Inter"/>
              </a:rPr>
              <a:t>Переход к облачным репозиториям для удобства хранения и доступа к коду.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2" name="Shape 12"/>
          <p:cNvSpPr/>
          <p:nvPr/>
        </p:nvSpPr>
        <p:spPr>
          <a:xfrm>
            <a:off x="1128960" y="4993560"/>
            <a:ext cx="552600" cy="22680"/>
          </a:xfrm>
          <a:prstGeom prst="roundRect">
            <a:avLst>
              <a:gd name="adj" fmla="val 290252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Shape 13"/>
          <p:cNvSpPr/>
          <p:nvPr/>
        </p:nvSpPr>
        <p:spPr>
          <a:xfrm>
            <a:off x="796320" y="4827600"/>
            <a:ext cx="354960" cy="35496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Text 14"/>
          <p:cNvSpPr/>
          <p:nvPr/>
        </p:nvSpPr>
        <p:spPr>
          <a:xfrm>
            <a:off x="903600" y="4880880"/>
            <a:ext cx="14040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950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ru-RU" sz="1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5" name="Text 15"/>
          <p:cNvSpPr/>
          <p:nvPr/>
        </p:nvSpPr>
        <p:spPr>
          <a:xfrm>
            <a:off x="1842840" y="4807800"/>
            <a:ext cx="207324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AI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6" name="Text 16"/>
          <p:cNvSpPr/>
          <p:nvPr/>
        </p:nvSpPr>
        <p:spPr>
          <a:xfrm>
            <a:off x="1842840" y="5161680"/>
            <a:ext cx="6563520" cy="50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72525"/>
                </a:solidFill>
                <a:latin typeface="Inter"/>
                <a:ea typeface="Inter"/>
              </a:rPr>
              <a:t>Использование искусственного интеллекта для автоматизации задач контроля версий, таких как обнаружение конфликтов и анализ кода.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7" name="Text 17"/>
          <p:cNvSpPr/>
          <p:nvPr/>
        </p:nvSpPr>
        <p:spPr>
          <a:xfrm>
            <a:off x="737280" y="6002640"/>
            <a:ext cx="7669080" cy="12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72525"/>
                </a:solidFill>
                <a:latin typeface="Inter"/>
                <a:ea typeface="Inter"/>
              </a:rPr>
              <a:t>Системы контроля версий продолжают развиваться, интегрируясь с новыми технологиями и подходами к разработке. DevOps, облачные технологии и искусственный интеллект оказывают значительное влияние на развитие систем контроля версий. В будущем мы можем ожидать еще большей автоматизации и интеграции систем контроля версий с другими инструментами разработки.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"/>
          <p:cNvSpPr/>
          <p:nvPr/>
        </p:nvSpPr>
        <p:spPr>
          <a:xfrm>
            <a:off x="12600000" y="7560000"/>
            <a:ext cx="1980000" cy="669600"/>
          </a:xfrm>
          <a:prstGeom prst="rect">
            <a:avLst/>
          </a:prstGeom>
          <a:solidFill>
            <a:srgbClr val="fdfdfd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highlight>
                <a:srgbClr val="ffff00"/>
              </a:highlight>
              <a:latin typeface="Arial"/>
            </a:endParaRPr>
          </a:p>
        </p:txBody>
      </p:sp>
      <p:pic>
        <p:nvPicPr>
          <p:cNvPr id="539" name="Image 5" descr="preencoded.png"/>
          <p:cNvPicPr/>
          <p:nvPr/>
        </p:nvPicPr>
        <p:blipFill>
          <a:blip r:embed="rId1"/>
          <a:stretch/>
        </p:blipFill>
        <p:spPr>
          <a:xfrm>
            <a:off x="914436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40" name=""/>
          <p:cNvSpPr txBox="1"/>
          <p:nvPr/>
        </p:nvSpPr>
        <p:spPr>
          <a:xfrm>
            <a:off x="720000" y="900000"/>
            <a:ext cx="73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3600" spc="-1" strike="noStrike">
                <a:solidFill>
                  <a:srgbClr val="0a0808"/>
                </a:solidFill>
                <a:latin typeface="Arial"/>
              </a:rPr>
              <a:t>Заключение</a:t>
            </a:r>
            <a:endParaRPr b="0" lang="ru-RU" sz="3600" spc="-1" strike="noStrike">
              <a:solidFill>
                <a:srgbClr val="0a0808"/>
              </a:solidFill>
              <a:latin typeface="Arial"/>
            </a:endParaRPr>
          </a:p>
        </p:txBody>
      </p:sp>
      <p:sp>
        <p:nvSpPr>
          <p:cNvPr id="541" name=""/>
          <p:cNvSpPr txBox="1"/>
          <p:nvPr/>
        </p:nvSpPr>
        <p:spPr>
          <a:xfrm>
            <a:off x="540000" y="2880000"/>
            <a:ext cx="7920000" cy="214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272525"/>
                </a:solidFill>
                <a:latin typeface="Montserrat"/>
                <a:ea typeface="Montserrat"/>
              </a:rPr>
              <a:t>Выбор системы контроля версий зависит от конкретных требований проекта и команды разработчиков. Не существует идеальной VCS, каждая система имеет свои сильные и слабые стороны. Важно внимательно изучить характеристики разных VCS, сравнить их с требованиями проекта и выбрать систему, которая наиболее эффективно решает задачи разработки.</a:t>
            </a:r>
            <a:endParaRPr b="0" lang="ru-RU" sz="1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2" name=""/>
          <p:cNvSpPr txBox="1"/>
          <p:nvPr/>
        </p:nvSpPr>
        <p:spPr>
          <a:xfrm>
            <a:off x="540000" y="5580000"/>
            <a:ext cx="7740000" cy="146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272525"/>
                </a:solidFill>
                <a:latin typeface="Montserrat"/>
                <a:ea typeface="Montserrat"/>
              </a:rPr>
              <a:t>Для получения более глубокой информации рекомендуется изучить документацию по каждой системе и провести сравнительное тестирование. Также важно учитывать особенности конкретного проекта и команды разработчиков при выборе VCS</a:t>
            </a:r>
            <a:endParaRPr b="0" lang="ru-RU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 0"/>
          <p:cNvSpPr/>
          <p:nvPr/>
        </p:nvSpPr>
        <p:spPr>
          <a:xfrm>
            <a:off x="780120" y="613080"/>
            <a:ext cx="13069800" cy="146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749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Что такое контроль версий и зачем он нужен?</a:t>
            </a:r>
            <a:endParaRPr b="0" lang="ru-RU" sz="4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9" name="Image 0" descr="preencoded.png"/>
          <p:cNvPicPr/>
          <p:nvPr/>
        </p:nvPicPr>
        <p:blipFill>
          <a:blip r:embed="rId1"/>
          <a:stretch/>
        </p:blipFill>
        <p:spPr>
          <a:xfrm>
            <a:off x="780120" y="2521440"/>
            <a:ext cx="556920" cy="556920"/>
          </a:xfrm>
          <a:prstGeom prst="rect">
            <a:avLst/>
          </a:prstGeom>
          <a:ln w="0">
            <a:noFill/>
          </a:ln>
        </p:spPr>
      </p:pic>
      <p:sp>
        <p:nvSpPr>
          <p:cNvPr id="340" name="Text 1"/>
          <p:cNvSpPr/>
          <p:nvPr/>
        </p:nvSpPr>
        <p:spPr>
          <a:xfrm>
            <a:off x="780120" y="3301200"/>
            <a:ext cx="31402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История изменений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1" name="Text 2"/>
          <p:cNvSpPr/>
          <p:nvPr/>
        </p:nvSpPr>
        <p:spPr>
          <a:xfrm>
            <a:off x="780120" y="3800880"/>
            <a:ext cx="4133520" cy="17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Контроль версий позволяет сохранять историю всех изменений в коде, что упрощает отладку и восстановление предыдущих версий.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2" name="Image 1" descr="preencoded.png"/>
          <p:cNvPicPr/>
          <p:nvPr/>
        </p:nvPicPr>
        <p:blipFill>
          <a:blip r:embed="rId2"/>
          <a:stretch/>
        </p:blipFill>
        <p:spPr>
          <a:xfrm>
            <a:off x="5248440" y="2521440"/>
            <a:ext cx="556920" cy="556920"/>
          </a:xfrm>
          <a:prstGeom prst="rect">
            <a:avLst/>
          </a:prstGeom>
          <a:ln w="0">
            <a:noFill/>
          </a:ln>
        </p:spPr>
      </p:pic>
      <p:sp>
        <p:nvSpPr>
          <p:cNvPr id="343" name="Text 3"/>
          <p:cNvSpPr/>
          <p:nvPr/>
        </p:nvSpPr>
        <p:spPr>
          <a:xfrm>
            <a:off x="5248440" y="3301200"/>
            <a:ext cx="29534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Совместная работа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4" name="Text 4"/>
          <p:cNvSpPr/>
          <p:nvPr/>
        </p:nvSpPr>
        <p:spPr>
          <a:xfrm>
            <a:off x="5248440" y="3800880"/>
            <a:ext cx="4133520" cy="17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Системы контроля версий облегчают совместную работу над проектом, позволяя нескольким разработчикам одновременно вносить изменения.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5" name="Image 2" descr="preencoded.png"/>
          <p:cNvPicPr/>
          <p:nvPr/>
        </p:nvPicPr>
        <p:blipFill>
          <a:blip r:embed="rId3"/>
          <a:stretch/>
        </p:blipFill>
        <p:spPr>
          <a:xfrm>
            <a:off x="9716400" y="2521440"/>
            <a:ext cx="556920" cy="556920"/>
          </a:xfrm>
          <a:prstGeom prst="rect">
            <a:avLst/>
          </a:prstGeom>
          <a:ln w="0">
            <a:noFill/>
          </a:ln>
        </p:spPr>
      </p:pic>
      <p:sp>
        <p:nvSpPr>
          <p:cNvPr id="346" name="Text 5"/>
          <p:cNvSpPr/>
          <p:nvPr/>
        </p:nvSpPr>
        <p:spPr>
          <a:xfrm>
            <a:off x="9716400" y="3301200"/>
            <a:ext cx="37386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Резервное копирование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7" name="Text 6"/>
          <p:cNvSpPr/>
          <p:nvPr/>
        </p:nvSpPr>
        <p:spPr>
          <a:xfrm>
            <a:off x="9716400" y="3800880"/>
            <a:ext cx="4133520" cy="14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Контроль версий обеспечивает резервное копирование кода, что защищает от потери данных в случае сбоев.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8" name="Text 7"/>
          <p:cNvSpPr/>
          <p:nvPr/>
        </p:nvSpPr>
        <p:spPr>
          <a:xfrm>
            <a:off x="780120" y="5834520"/>
            <a:ext cx="13069800" cy="17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Контроль версий – это система, которая записывает изменения в файл или набор файлов с течением времени, чтобы вы могли вернуться к определенной версии позже. Контроль версий позволяет отслеживать, кто, когда и какие изменения внес в код. Это особенно важно при работе в команде, где несколько разработчиков могут одновременно работать над одним и тем же проектом. Без контроля версий легко потерять изменения, столкнуться с конфликтами и потратить много времени на отладку.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9" name="Прямоугольник 13"/>
          <p:cNvSpPr/>
          <p:nvPr/>
        </p:nvSpPr>
        <p:spPr>
          <a:xfrm>
            <a:off x="360" y="7605000"/>
            <a:ext cx="14625000" cy="621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 0"/>
          <p:cNvSpPr/>
          <p:nvPr/>
        </p:nvSpPr>
        <p:spPr>
          <a:xfrm>
            <a:off x="782280" y="614520"/>
            <a:ext cx="13065480" cy="14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749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Обзор осн</a:t>
            </a:r>
            <a:r>
              <a:rPr b="1" lang="ru-RU" sz="46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о</a:t>
            </a:r>
            <a:r>
              <a:rPr b="1" lang="en-US" sz="46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вных систем контроля версий: Git, SVN, Mercurial</a:t>
            </a:r>
            <a:endParaRPr b="0" lang="ru-RU" sz="4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1" name="Text 1"/>
          <p:cNvSpPr/>
          <p:nvPr/>
        </p:nvSpPr>
        <p:spPr>
          <a:xfrm>
            <a:off x="782280" y="2640240"/>
            <a:ext cx="293328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Git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2" name="Text 2"/>
          <p:cNvSpPr/>
          <p:nvPr/>
        </p:nvSpPr>
        <p:spPr>
          <a:xfrm>
            <a:off x="782280" y="3230280"/>
            <a:ext cx="3990960" cy="25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Распределенная система контроля версий, отличающаяся высокой скоростью и гибкостью. Поддерживает ветвление и слияние, что позволяет эффективно работать над параллельными задачами.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3" name="Text 3"/>
          <p:cNvSpPr/>
          <p:nvPr/>
        </p:nvSpPr>
        <p:spPr>
          <a:xfrm>
            <a:off x="5326560" y="2640240"/>
            <a:ext cx="293328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SVN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4" name="Text 4"/>
          <p:cNvSpPr/>
          <p:nvPr/>
        </p:nvSpPr>
        <p:spPr>
          <a:xfrm>
            <a:off x="5326560" y="3230280"/>
            <a:ext cx="3990960" cy="21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Централизованная система контроля версий, простая в использовании и подходящая для небольших проектов. Имеет центральный репозиторий, где хранятся все версии файлов.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5" name="Text 5"/>
          <p:cNvSpPr/>
          <p:nvPr/>
        </p:nvSpPr>
        <p:spPr>
          <a:xfrm>
            <a:off x="9870480" y="2640240"/>
            <a:ext cx="293328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Mercurial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6" name="Text 6"/>
          <p:cNvSpPr/>
          <p:nvPr/>
        </p:nvSpPr>
        <p:spPr>
          <a:xfrm>
            <a:off x="9870480" y="3230280"/>
            <a:ext cx="3990960" cy="21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Распределенная система контроля версий, похожая на Git, но с более простым интерфейсом. Поддерживает расширения, что позволяет настраивать систему под свои нужды.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7" name="Text 7"/>
          <p:cNvSpPr/>
          <p:nvPr/>
        </p:nvSpPr>
        <p:spPr>
          <a:xfrm>
            <a:off x="782280" y="6185520"/>
            <a:ext cx="13065480" cy="14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Существует множество систем контроля версий, каждая из которых имеет свои особенности и преимущества. Git – одна из самых популярных распределенных систем, известная своей скоростью и гибкостью. SVN – централизованная система, простая в использовании, но менее гибкая, чем Git. Mercurial – еще одна распределенная система, похожая на Git, но с более простым интерфейсом.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8" name="Прямоугольник 10"/>
          <p:cNvSpPr/>
          <p:nvPr/>
        </p:nvSpPr>
        <p:spPr>
          <a:xfrm>
            <a:off x="360" y="7605000"/>
            <a:ext cx="14625000" cy="621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268000"/>
          </a:xfrm>
          <a:prstGeom prst="rect">
            <a:avLst/>
          </a:prstGeom>
          <a:ln w="0">
            <a:noFill/>
          </a:ln>
        </p:spPr>
      </p:pic>
      <p:sp>
        <p:nvSpPr>
          <p:cNvPr id="360" name="Text 0"/>
          <p:cNvSpPr/>
          <p:nvPr/>
        </p:nvSpPr>
        <p:spPr>
          <a:xfrm>
            <a:off x="793800" y="2926080"/>
            <a:ext cx="13042440" cy="11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649"/>
              </a:lnSpc>
              <a:tabLst>
                <a:tab algn="l" pos="0"/>
              </a:tabLst>
            </a:pPr>
            <a:r>
              <a:rPr b="1" lang="en-US" sz="37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Сравнение: централизованные vs. распределенные системы</a:t>
            </a:r>
            <a:endParaRPr b="0" lang="ru-RU" sz="3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1" name="Shape 1"/>
          <p:cNvSpPr/>
          <p:nvPr/>
        </p:nvSpPr>
        <p:spPr>
          <a:xfrm>
            <a:off x="793800" y="4389120"/>
            <a:ext cx="13042440" cy="2107440"/>
          </a:xfrm>
          <a:prstGeom prst="roundRect">
            <a:avLst>
              <a:gd name="adj" fmla="val 3616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2" name="Shape 2"/>
          <p:cNvSpPr/>
          <p:nvPr/>
        </p:nvSpPr>
        <p:spPr>
          <a:xfrm>
            <a:off x="801360" y="4396680"/>
            <a:ext cx="13025880" cy="5227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 3"/>
          <p:cNvSpPr/>
          <p:nvPr/>
        </p:nvSpPr>
        <p:spPr>
          <a:xfrm>
            <a:off x="984240" y="4512960"/>
            <a:ext cx="39744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Архитектура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4" name="Text 4"/>
          <p:cNvSpPr/>
          <p:nvPr/>
        </p:nvSpPr>
        <p:spPr>
          <a:xfrm>
            <a:off x="5329800" y="4512960"/>
            <a:ext cx="39708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Центральный репозиторий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5" name="Text 5"/>
          <p:cNvSpPr/>
          <p:nvPr/>
        </p:nvSpPr>
        <p:spPr>
          <a:xfrm>
            <a:off x="9671400" y="4512960"/>
            <a:ext cx="39744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Локальные репозитории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6" name="Shape 6"/>
          <p:cNvSpPr/>
          <p:nvPr/>
        </p:nvSpPr>
        <p:spPr>
          <a:xfrm>
            <a:off x="801360" y="4919760"/>
            <a:ext cx="13025880" cy="5227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7" name="Text 7"/>
          <p:cNvSpPr/>
          <p:nvPr/>
        </p:nvSpPr>
        <p:spPr>
          <a:xfrm>
            <a:off x="984240" y="5036400"/>
            <a:ext cx="39744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Скорость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8" name="Text 8"/>
          <p:cNvSpPr/>
          <p:nvPr/>
        </p:nvSpPr>
        <p:spPr>
          <a:xfrm>
            <a:off x="5329800" y="5036400"/>
            <a:ext cx="39708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Зависит от сети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9" name="Text 9"/>
          <p:cNvSpPr/>
          <p:nvPr/>
        </p:nvSpPr>
        <p:spPr>
          <a:xfrm>
            <a:off x="9671400" y="5036400"/>
            <a:ext cx="39744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Высокая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0" name="Shape 10"/>
          <p:cNvSpPr/>
          <p:nvPr/>
        </p:nvSpPr>
        <p:spPr>
          <a:xfrm>
            <a:off x="801360" y="5442840"/>
            <a:ext cx="13025880" cy="5227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 11"/>
          <p:cNvSpPr/>
          <p:nvPr/>
        </p:nvSpPr>
        <p:spPr>
          <a:xfrm>
            <a:off x="984240" y="5559480"/>
            <a:ext cx="39744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Гибкость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2" name="Text 12"/>
          <p:cNvSpPr/>
          <p:nvPr/>
        </p:nvSpPr>
        <p:spPr>
          <a:xfrm>
            <a:off x="5329800" y="5559480"/>
            <a:ext cx="39708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Ограниченная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3" name="Text 13"/>
          <p:cNvSpPr/>
          <p:nvPr/>
        </p:nvSpPr>
        <p:spPr>
          <a:xfrm>
            <a:off x="9671400" y="5559480"/>
            <a:ext cx="39744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Высокая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4" name="Shape 14"/>
          <p:cNvSpPr/>
          <p:nvPr/>
        </p:nvSpPr>
        <p:spPr>
          <a:xfrm>
            <a:off x="801360" y="5966280"/>
            <a:ext cx="13025880" cy="5227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5" name="Text 15"/>
          <p:cNvSpPr/>
          <p:nvPr/>
        </p:nvSpPr>
        <p:spPr>
          <a:xfrm>
            <a:off x="984240" y="6082560"/>
            <a:ext cx="39744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Надежность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6" name="Text 16"/>
          <p:cNvSpPr/>
          <p:nvPr/>
        </p:nvSpPr>
        <p:spPr>
          <a:xfrm>
            <a:off x="5329800" y="6082560"/>
            <a:ext cx="39708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Зависит от центрального репозитория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7" name="Text 17"/>
          <p:cNvSpPr/>
          <p:nvPr/>
        </p:nvSpPr>
        <p:spPr>
          <a:xfrm>
            <a:off x="9671400" y="6082560"/>
            <a:ext cx="39744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Высокая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8" name="Text 18"/>
          <p:cNvSpPr/>
          <p:nvPr/>
        </p:nvSpPr>
        <p:spPr>
          <a:xfrm>
            <a:off x="793800" y="6701040"/>
            <a:ext cx="13042440" cy="87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Централизованные системы, такие как SVN, имеют центральный репозиторий, где хранятся все версии файлов. Распределенные системы, такие как Git и Mercurial, позволяют каждому разработчику иметь полную копию репозитория на своем компьютере. Это обеспечивает более высокую скорость работы, гибкость и надежность.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9" name="Прямоугольник 22"/>
          <p:cNvSpPr/>
          <p:nvPr/>
        </p:nvSpPr>
        <p:spPr>
          <a:xfrm>
            <a:off x="360" y="7557120"/>
            <a:ext cx="14625000" cy="66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81" name="Text 0"/>
          <p:cNvSpPr/>
          <p:nvPr/>
        </p:nvSpPr>
        <p:spPr>
          <a:xfrm>
            <a:off x="741600" y="841680"/>
            <a:ext cx="7660440" cy="104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99"/>
              </a:lnSpc>
              <a:tabLst>
                <a:tab algn="l" pos="0"/>
              </a:tabLst>
            </a:pPr>
            <a:r>
              <a:rPr b="1" lang="en-US" sz="32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Git: углубленный взгляд на архитектуру и функциональность</a:t>
            </a:r>
            <a:endParaRPr b="0" lang="ru-RU" sz="32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2" name="Image 1" descr="preencoded.png"/>
          <p:cNvPicPr/>
          <p:nvPr/>
        </p:nvPicPr>
        <p:blipFill>
          <a:blip r:embed="rId2"/>
          <a:stretch/>
        </p:blipFill>
        <p:spPr>
          <a:xfrm>
            <a:off x="741600" y="2123280"/>
            <a:ext cx="794160" cy="953280"/>
          </a:xfrm>
          <a:prstGeom prst="rect">
            <a:avLst/>
          </a:prstGeom>
          <a:ln w="0">
            <a:noFill/>
          </a:ln>
        </p:spPr>
      </p:pic>
      <p:sp>
        <p:nvSpPr>
          <p:cNvPr id="383" name="Text 1"/>
          <p:cNvSpPr/>
          <p:nvPr/>
        </p:nvSpPr>
        <p:spPr>
          <a:xfrm>
            <a:off x="1774800" y="2282040"/>
            <a:ext cx="277524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Локальный репозиторий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4" name="Text 2"/>
          <p:cNvSpPr/>
          <p:nvPr/>
        </p:nvSpPr>
        <p:spPr>
          <a:xfrm>
            <a:off x="1774800" y="2638080"/>
            <a:ext cx="662724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272525"/>
                </a:solidFill>
                <a:latin typeface="Inter"/>
                <a:ea typeface="Inter"/>
              </a:rPr>
              <a:t>Копия репозитория на компьютере разработчика.</a:t>
            </a:r>
            <a:endParaRPr b="0" lang="ru-RU" sz="12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5" name="Image 2" descr="preencoded.png"/>
          <p:cNvPicPr/>
          <p:nvPr/>
        </p:nvPicPr>
        <p:blipFill>
          <a:blip r:embed="rId3"/>
          <a:stretch/>
        </p:blipFill>
        <p:spPr>
          <a:xfrm>
            <a:off x="741600" y="3076560"/>
            <a:ext cx="794160" cy="953280"/>
          </a:xfrm>
          <a:prstGeom prst="rect">
            <a:avLst/>
          </a:prstGeom>
          <a:ln w="0">
            <a:noFill/>
          </a:ln>
        </p:spPr>
      </p:pic>
      <p:sp>
        <p:nvSpPr>
          <p:cNvPr id="386" name="Text 3"/>
          <p:cNvSpPr/>
          <p:nvPr/>
        </p:nvSpPr>
        <p:spPr>
          <a:xfrm>
            <a:off x="1774800" y="3235680"/>
            <a:ext cx="20854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Индекс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7" name="Text 4"/>
          <p:cNvSpPr/>
          <p:nvPr/>
        </p:nvSpPr>
        <p:spPr>
          <a:xfrm>
            <a:off x="1774800" y="3591360"/>
            <a:ext cx="662724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272525"/>
                </a:solidFill>
                <a:latin typeface="Inter"/>
                <a:ea typeface="Inter"/>
              </a:rPr>
              <a:t>Область подготовки изменений перед коммитом.</a:t>
            </a:r>
            <a:endParaRPr b="0" lang="ru-RU" sz="12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8" name="Image 3" descr="preencoded.png"/>
          <p:cNvPicPr/>
          <p:nvPr/>
        </p:nvPicPr>
        <p:blipFill>
          <a:blip r:embed="rId4"/>
          <a:stretch/>
        </p:blipFill>
        <p:spPr>
          <a:xfrm>
            <a:off x="741600" y="4030200"/>
            <a:ext cx="794160" cy="953280"/>
          </a:xfrm>
          <a:prstGeom prst="rect">
            <a:avLst/>
          </a:prstGeom>
          <a:ln w="0">
            <a:noFill/>
          </a:ln>
        </p:spPr>
      </p:pic>
      <p:sp>
        <p:nvSpPr>
          <p:cNvPr id="389" name="Text 5"/>
          <p:cNvSpPr/>
          <p:nvPr/>
        </p:nvSpPr>
        <p:spPr>
          <a:xfrm>
            <a:off x="1774800" y="4188960"/>
            <a:ext cx="20854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Ветвление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0" name="Text 6"/>
          <p:cNvSpPr/>
          <p:nvPr/>
        </p:nvSpPr>
        <p:spPr>
          <a:xfrm>
            <a:off x="1774800" y="4545000"/>
            <a:ext cx="662724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272525"/>
                </a:solidFill>
                <a:latin typeface="Inter"/>
                <a:ea typeface="Inter"/>
              </a:rPr>
              <a:t>Создание параллельных линий разработки.</a:t>
            </a:r>
            <a:endParaRPr b="0" lang="ru-RU" sz="12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1" name="Image 4" descr="preencoded.png"/>
          <p:cNvPicPr/>
          <p:nvPr/>
        </p:nvPicPr>
        <p:blipFill>
          <a:blip r:embed="rId5"/>
          <a:stretch/>
        </p:blipFill>
        <p:spPr>
          <a:xfrm>
            <a:off x="741600" y="4983840"/>
            <a:ext cx="794160" cy="953280"/>
          </a:xfrm>
          <a:prstGeom prst="rect">
            <a:avLst/>
          </a:prstGeom>
          <a:ln w="0">
            <a:noFill/>
          </a:ln>
        </p:spPr>
      </p:pic>
      <p:sp>
        <p:nvSpPr>
          <p:cNvPr id="392" name="Text 7"/>
          <p:cNvSpPr/>
          <p:nvPr/>
        </p:nvSpPr>
        <p:spPr>
          <a:xfrm>
            <a:off x="1774800" y="5142600"/>
            <a:ext cx="20854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Слияние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3" name="Text 8"/>
          <p:cNvSpPr/>
          <p:nvPr/>
        </p:nvSpPr>
        <p:spPr>
          <a:xfrm>
            <a:off x="1774800" y="5498640"/>
            <a:ext cx="662724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272525"/>
                </a:solidFill>
                <a:latin typeface="Inter"/>
                <a:ea typeface="Inter"/>
              </a:rPr>
              <a:t>Объединение изменений из разных веток.</a:t>
            </a:r>
            <a:endParaRPr b="0" lang="ru-RU" sz="12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4" name="Text 9"/>
          <p:cNvSpPr/>
          <p:nvPr/>
        </p:nvSpPr>
        <p:spPr>
          <a:xfrm>
            <a:off x="741600" y="6116040"/>
            <a:ext cx="7660440" cy="12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272525"/>
                </a:solidFill>
                <a:latin typeface="Inter"/>
                <a:ea typeface="Inter"/>
              </a:rPr>
              <a:t>Git – это распределенная система контроля версий, которая имеет сложную, но гибкую архитектуру. Ключевые компоненты Git: локальный репозиторий, индекс (staging area), ветвление и слияние. Git позволяет создавать параллельные линии разработки (ветки) и объединять изменения из разных веток. Это делает Git идеальным для больших проектов с множеством разработчиков.</a:t>
            </a:r>
            <a:endParaRPr b="0" lang="ru-RU" sz="12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 0" descr="preencoded.png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96" name="Text 0"/>
          <p:cNvSpPr/>
          <p:nvPr/>
        </p:nvSpPr>
        <p:spPr>
          <a:xfrm>
            <a:off x="793800" y="685800"/>
            <a:ext cx="7556040" cy="178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649"/>
              </a:lnSpc>
              <a:tabLst>
                <a:tab algn="l" pos="0"/>
              </a:tabLst>
            </a:pPr>
            <a:r>
              <a:rPr b="1" lang="en-US" sz="37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Преимущества и недостатки различных систем контроля версий</a:t>
            </a:r>
            <a:endParaRPr b="0" lang="ru-RU" sz="3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7" name="Shape 1"/>
          <p:cNvSpPr/>
          <p:nvPr/>
        </p:nvSpPr>
        <p:spPr>
          <a:xfrm>
            <a:off x="793800" y="2948400"/>
            <a:ext cx="407880" cy="40788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 2"/>
          <p:cNvSpPr/>
          <p:nvPr/>
        </p:nvSpPr>
        <p:spPr>
          <a:xfrm>
            <a:off x="936720" y="3009600"/>
            <a:ext cx="1220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ru-RU" sz="22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9" name="Text 3"/>
          <p:cNvSpPr/>
          <p:nvPr/>
        </p:nvSpPr>
        <p:spPr>
          <a:xfrm>
            <a:off x="1383480" y="2948400"/>
            <a:ext cx="238140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Git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0" name="Text 4"/>
          <p:cNvSpPr/>
          <p:nvPr/>
        </p:nvSpPr>
        <p:spPr>
          <a:xfrm>
            <a:off x="1383480" y="3354840"/>
            <a:ext cx="3097440" cy="11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Преимущества: скорость, гибкость, надежность, поддержка ветвления. Недостатки: сложность для начинающих.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1" name="Shape 5"/>
          <p:cNvSpPr/>
          <p:nvPr/>
        </p:nvSpPr>
        <p:spPr>
          <a:xfrm>
            <a:off x="4662720" y="2948400"/>
            <a:ext cx="407880" cy="40788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Text 6"/>
          <p:cNvSpPr/>
          <p:nvPr/>
        </p:nvSpPr>
        <p:spPr>
          <a:xfrm>
            <a:off x="4785840" y="3009600"/>
            <a:ext cx="1616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ru-RU" sz="22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3" name="Text 7"/>
          <p:cNvSpPr/>
          <p:nvPr/>
        </p:nvSpPr>
        <p:spPr>
          <a:xfrm>
            <a:off x="5252400" y="2948400"/>
            <a:ext cx="238140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SVN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4" name="Text 8"/>
          <p:cNvSpPr/>
          <p:nvPr/>
        </p:nvSpPr>
        <p:spPr>
          <a:xfrm>
            <a:off x="5252400" y="3354840"/>
            <a:ext cx="30974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Преимущества: простота использования, централизованное управление. Недостатки: зависимость от сети, ограниченная гибкость.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5" name="Shape 9"/>
          <p:cNvSpPr/>
          <p:nvPr/>
        </p:nvSpPr>
        <p:spPr>
          <a:xfrm>
            <a:off x="793800" y="5191560"/>
            <a:ext cx="407880" cy="40788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Text 10"/>
          <p:cNvSpPr/>
          <p:nvPr/>
        </p:nvSpPr>
        <p:spPr>
          <a:xfrm>
            <a:off x="916920" y="5252760"/>
            <a:ext cx="16128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ru-RU" sz="22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7" name="Text 11"/>
          <p:cNvSpPr/>
          <p:nvPr/>
        </p:nvSpPr>
        <p:spPr>
          <a:xfrm>
            <a:off x="1383480" y="5191560"/>
            <a:ext cx="238140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Mercurial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8" name="Text 12"/>
          <p:cNvSpPr/>
          <p:nvPr/>
        </p:nvSpPr>
        <p:spPr>
          <a:xfrm>
            <a:off x="1383480" y="5598000"/>
            <a:ext cx="6966360" cy="5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Преимущества: простота использования, расширяемость. Недостатки: менее популярна, чем Git.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9" name="Text 13"/>
          <p:cNvSpPr/>
          <p:nvPr/>
        </p:nvSpPr>
        <p:spPr>
          <a:xfrm>
            <a:off x="793800" y="6382800"/>
            <a:ext cx="7556040" cy="11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Выбор системы контроля версий зависит от конкретных потребностей проекта. Git – отличный выбор для больших и сложных проектов, требующих гибкости и скорости. SVN – подходит для небольших проектов, где важна простота использования. Mercurial – может быть хорошим компромиссом между Git и SVN.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11" name="Text 0"/>
          <p:cNvSpPr/>
          <p:nvPr/>
        </p:nvSpPr>
        <p:spPr>
          <a:xfrm>
            <a:off x="793800" y="1376640"/>
            <a:ext cx="755604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Сравнение Систем Контроля Версий: Perforce, Bazaar, Darcs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2" name="Text 1"/>
          <p:cNvSpPr/>
          <p:nvPr/>
        </p:nvSpPr>
        <p:spPr>
          <a:xfrm>
            <a:off x="793800" y="3949560"/>
            <a:ext cx="7556040" cy="29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В мире разработки программного обеспечения системы контроля версий играют ключевую роль в управлении изменениями кода и сотрудничестве между разработчиками. В этой презентации мы рассмотрим три популярные системы: Perforce, Bazaar и Darcs. Мы сравним их архитектуру, модели данных, производительность, масштабируемость, рабочие процессы и сложность использования, чтобы помочь вам выбрать наиболее подходящую систему для ваших нужд.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 0"/>
          <p:cNvSpPr/>
          <p:nvPr/>
        </p:nvSpPr>
        <p:spPr>
          <a:xfrm>
            <a:off x="793800" y="866520"/>
            <a:ext cx="1304244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Обзор Perforce: Централизованная Модель</a:t>
            </a:r>
            <a:endParaRPr b="0" lang="ru-RU" sz="4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4" name="Text 1"/>
          <p:cNvSpPr/>
          <p:nvPr/>
        </p:nvSpPr>
        <p:spPr>
          <a:xfrm>
            <a:off x="793800" y="2921760"/>
            <a:ext cx="39776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Централизованная Архитектура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5" name="Text 2"/>
          <p:cNvSpPr/>
          <p:nvPr/>
        </p:nvSpPr>
        <p:spPr>
          <a:xfrm>
            <a:off x="793800" y="3893040"/>
            <a:ext cx="3977640" cy="32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Perforce использует централизованную модель, где все изменения хранятся на одном сервере. Разработчики получают копии файлов, вносят изменения и отправляют их обратно на сервер. Это обеспечивает строгий контроль над версиями и упрощает управление.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6" name="Text 3"/>
          <p:cNvSpPr/>
          <p:nvPr/>
        </p:nvSpPr>
        <p:spPr>
          <a:xfrm>
            <a:off x="5333040" y="29217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Преимущества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7" name="Text 4"/>
          <p:cNvSpPr/>
          <p:nvPr/>
        </p:nvSpPr>
        <p:spPr>
          <a:xfrm>
            <a:off x="5333040" y="3520800"/>
            <a:ext cx="3977640" cy="25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Централизованная модель Perforce обеспечивает высокую производительность при работе с большими файлами и проектами. Она также упрощает управление правами доступа и обеспечивает согласованность кода.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8" name="Text 5"/>
          <p:cNvSpPr/>
          <p:nvPr/>
        </p:nvSpPr>
        <p:spPr>
          <a:xfrm>
            <a:off x="9871920" y="29217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Недостатки</a:t>
            </a:r>
            <a:endParaRPr b="0" lang="ru-RU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9" name="Text 6"/>
          <p:cNvSpPr/>
          <p:nvPr/>
        </p:nvSpPr>
        <p:spPr>
          <a:xfrm>
            <a:off x="9871920" y="3520800"/>
            <a:ext cx="3977640" cy="32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Централизованная модель требует постоянного подключения к серверу, что может быть проблемой при работе в удаленных местах или при нестабильном соединении. Она также может стать узким местом при большом количестве разработчиков.</a:t>
            </a:r>
            <a:endParaRPr b="0" lang="ru-RU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0" name="Прямоугольник 8"/>
          <p:cNvSpPr/>
          <p:nvPr/>
        </p:nvSpPr>
        <p:spPr>
          <a:xfrm>
            <a:off x="360" y="7557120"/>
            <a:ext cx="14625000" cy="66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22" name="Text 0"/>
          <p:cNvSpPr/>
          <p:nvPr/>
        </p:nvSpPr>
        <p:spPr>
          <a:xfrm>
            <a:off x="6280200" y="791640"/>
            <a:ext cx="7556040" cy="11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649"/>
              </a:lnSpc>
              <a:tabLst>
                <a:tab algn="l" pos="0"/>
              </a:tabLst>
            </a:pPr>
            <a:r>
              <a:rPr b="1" lang="en-US" sz="3750" spc="-1" strike="noStrike">
                <a:solidFill>
                  <a:srgbClr val="000000"/>
                </a:solidFill>
                <a:latin typeface="Times New Roman"/>
                <a:ea typeface="Petrona Bold"/>
              </a:rPr>
              <a:t>Обзор Bazaar: Децентрализованная Модель</a:t>
            </a:r>
            <a:endParaRPr b="0" lang="ru-RU" sz="3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3" name="Shape 1"/>
          <p:cNvSpPr/>
          <p:nvPr/>
        </p:nvSpPr>
        <p:spPr>
          <a:xfrm>
            <a:off x="6280200" y="2458800"/>
            <a:ext cx="407880" cy="40788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 2"/>
          <p:cNvSpPr/>
          <p:nvPr/>
        </p:nvSpPr>
        <p:spPr>
          <a:xfrm>
            <a:off x="6423120" y="2520000"/>
            <a:ext cx="1220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ru-RU" sz="22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5" name="Text 3"/>
          <p:cNvSpPr/>
          <p:nvPr/>
        </p:nvSpPr>
        <p:spPr>
          <a:xfrm>
            <a:off x="6869880" y="2458800"/>
            <a:ext cx="309744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Децентрализованная Архитектура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6" name="Text 4"/>
          <p:cNvSpPr/>
          <p:nvPr/>
        </p:nvSpPr>
        <p:spPr>
          <a:xfrm>
            <a:off x="6869880" y="3162600"/>
            <a:ext cx="3097440" cy="26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Bazaar использует децентрализованную модель, где каждый разработчик имеет полную копию репозитория. Разработчики могут вносить изменения локально и обмениваться ими с другими разработчиками напрямую или через общие репозитории.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7" name="Shape 5"/>
          <p:cNvSpPr/>
          <p:nvPr/>
        </p:nvSpPr>
        <p:spPr>
          <a:xfrm>
            <a:off x="10149120" y="2458800"/>
            <a:ext cx="407880" cy="40788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 6"/>
          <p:cNvSpPr/>
          <p:nvPr/>
        </p:nvSpPr>
        <p:spPr>
          <a:xfrm>
            <a:off x="10272240" y="2520000"/>
            <a:ext cx="1616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ru-RU" sz="22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9" name="Text 7"/>
          <p:cNvSpPr/>
          <p:nvPr/>
        </p:nvSpPr>
        <p:spPr>
          <a:xfrm>
            <a:off x="10738800" y="2458800"/>
            <a:ext cx="238140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Преимущества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0" name="Text 8"/>
          <p:cNvSpPr/>
          <p:nvPr/>
        </p:nvSpPr>
        <p:spPr>
          <a:xfrm>
            <a:off x="10738800" y="2865240"/>
            <a:ext cx="3097440" cy="23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Децентрализованная модель Bazaar обеспечивает гибкость и независимость. Разработчики могут работать в автономном режиме и экспериментировать с изменениями, не влияя на основной репозиторий. Она также устойчива к сбоям сервера.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1" name="Shape 9"/>
          <p:cNvSpPr/>
          <p:nvPr/>
        </p:nvSpPr>
        <p:spPr>
          <a:xfrm>
            <a:off x="6280200" y="6160680"/>
            <a:ext cx="407880" cy="40788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 10"/>
          <p:cNvSpPr/>
          <p:nvPr/>
        </p:nvSpPr>
        <p:spPr>
          <a:xfrm>
            <a:off x="6403320" y="6221880"/>
            <a:ext cx="16128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ru-RU" sz="22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3" name="Text 11"/>
          <p:cNvSpPr/>
          <p:nvPr/>
        </p:nvSpPr>
        <p:spPr>
          <a:xfrm>
            <a:off x="6869880" y="6160680"/>
            <a:ext cx="238140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72525"/>
                </a:solidFill>
                <a:latin typeface="Times New Roman"/>
                <a:ea typeface="Petrona Bold"/>
              </a:rPr>
              <a:t>Недостатки</a:t>
            </a:r>
            <a:endParaRPr b="0" lang="ru-RU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4" name="Text 12"/>
          <p:cNvSpPr/>
          <p:nvPr/>
        </p:nvSpPr>
        <p:spPr>
          <a:xfrm>
            <a:off x="6869880" y="6567120"/>
            <a:ext cx="6966360" cy="87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72525"/>
                </a:solidFill>
                <a:latin typeface="Inter"/>
                <a:ea typeface="Inter"/>
              </a:rPr>
              <a:t>Децентрализованная модель Bazaar может быть сложной в управлении при большом количестве разработчиков и частых изменениях. Она также требует больше места на диске для хранения полных копий репозитория.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Прямоугольник 15"/>
          <p:cNvSpPr/>
          <p:nvPr/>
        </p:nvSpPr>
        <p:spPr>
          <a:xfrm>
            <a:off x="5486400" y="7557120"/>
            <a:ext cx="9138600" cy="66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Application>LibreOffice/7.4.3.2$Windows_X86_64 LibreOffice_project/1048a8393ae2eeec98dff31b5c133c5f1d08b890</Application>
  <AppVersion>15.0000</AppVersion>
  <Words>1438</Words>
  <Paragraphs>153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2025-02-09T16:53:11Z</dcterms:created>
  <dc:creator>PptxGenJS</dc:creator>
  <dc:description/>
  <dc:language>ru-RU</dc:language>
  <cp:lastModifiedBy/>
  <dcterms:modified xsi:type="dcterms:W3CDTF">2025-02-16T21:38:08Z</dcterms:modified>
  <cp:revision>17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16</vt:i4>
  </property>
  <property fmtid="{D5CDD505-2E9C-101B-9397-08002B2CF9AE}" pid="3" name="PresentationFormat">
    <vt:lpwstr>Произвольный</vt:lpwstr>
  </property>
  <property fmtid="{D5CDD505-2E9C-101B-9397-08002B2CF9AE}" pid="4" name="Slides">
    <vt:i4>16</vt:i4>
  </property>
</Properties>
</file>